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4" r:id="rId4"/>
    <p:sldId id="258" r:id="rId5"/>
    <p:sldId id="261" r:id="rId6"/>
    <p:sldId id="260" r:id="rId7"/>
    <p:sldId id="266" r:id="rId8"/>
    <p:sldId id="262" r:id="rId9"/>
    <p:sldId id="267" r:id="rId10"/>
    <p:sldId id="263" r:id="rId11"/>
    <p:sldId id="259" r:id="rId12"/>
    <p:sldId id="268" r:id="rId13"/>
    <p:sldId id="269" r:id="rId14"/>
    <p:sldId id="270" r:id="rId15"/>
    <p:sldId id="271" r:id="rId16"/>
    <p:sldId id="273" r:id="rId17"/>
    <p:sldId id="272" r:id="rId18"/>
    <p:sldId id="275" r:id="rId19"/>
    <p:sldId id="276" r:id="rId20"/>
    <p:sldId id="277" r:id="rId21"/>
    <p:sldId id="278" r:id="rId22"/>
    <p:sldId id="284" r:id="rId23"/>
    <p:sldId id="285" r:id="rId24"/>
    <p:sldId id="280" r:id="rId25"/>
    <p:sldId id="279" r:id="rId26"/>
    <p:sldId id="286" r:id="rId27"/>
    <p:sldId id="287" r:id="rId28"/>
    <p:sldId id="281" r:id="rId29"/>
    <p:sldId id="282" r:id="rId30"/>
    <p:sldId id="283" r:id="rId31"/>
  </p:sldIdLst>
  <p:sldSz cx="12192000" cy="6858000"/>
  <p:notesSz cx="6858000" cy="9144000"/>
  <p:defaultTextStyle>
    <a:defPPr>
      <a:defRPr lang="en-K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10"/>
    <p:restoredTop sz="94679"/>
  </p:normalViewPr>
  <p:slideViewPr>
    <p:cSldViewPr snapToGrid="0">
      <p:cViewPr varScale="1">
        <p:scale>
          <a:sx n="155" d="100"/>
          <a:sy n="155" d="100"/>
        </p:scale>
        <p:origin x="19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D6B85-F2A1-0664-30D9-CC9519F7D3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53C3E-BAEC-31A6-082E-A8CFEC8505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A5768E-F2EE-E3B5-F7D9-EA3C69A1A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DC055-943F-FD43-BE7C-2492348FF4AF}" type="datetimeFigureOut">
              <a:rPr lang="en-KZ" smtClean="0"/>
              <a:t>12.04.2023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A0ADFF-1390-E16C-EC97-00D27B25E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397799-A4B9-F5D3-D605-6D1E212F5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116FA-428C-7B49-AF5E-B33408E4449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3682208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95885-26EC-E931-CB6E-0A20C2537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1534C5-6D54-2B9D-E99E-532072BC12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53F39E-B721-490E-1E9B-B3695BD3A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DC055-943F-FD43-BE7C-2492348FF4AF}" type="datetimeFigureOut">
              <a:rPr lang="en-KZ" smtClean="0"/>
              <a:t>12.04.2023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AB0EB-2108-E400-DAAB-FA4FA4940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62E40-CD49-C350-9348-B5C62DB4A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116FA-428C-7B49-AF5E-B33408E4449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1573953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D05C2C-85A6-8EB8-B380-2FAB940AC8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8BE9A1-8E47-C7FA-C2B8-87615E02CD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05E1D5-7A1F-2593-D5AC-DFFC960DF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DC055-943F-FD43-BE7C-2492348FF4AF}" type="datetimeFigureOut">
              <a:rPr lang="en-KZ" smtClean="0"/>
              <a:t>12.04.2023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FF8E3D-6366-BF0E-B348-3A01C36A7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95BE83-9892-2B15-EEA2-74614333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116FA-428C-7B49-AF5E-B33408E4449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2081980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C9ECA-1C1E-E054-96CA-01F62BFAF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19F12-578B-F939-F9CE-ED83A0041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251BD-2696-B200-5094-76CB5B23D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DC055-943F-FD43-BE7C-2492348FF4AF}" type="datetimeFigureOut">
              <a:rPr lang="en-KZ" smtClean="0"/>
              <a:t>12.04.2023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E9DA1E-3C33-DCAA-5510-B27D20663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E668E-8CB8-E79C-ABA0-60C11C636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116FA-428C-7B49-AF5E-B33408E4449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2653480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6FA3B-5A28-59EA-1113-4D98ACE40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1D92-4D0B-513C-2FB0-0A77FCEF28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EF0F1D-95C2-2676-3EDE-E4986FA03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DC055-943F-FD43-BE7C-2492348FF4AF}" type="datetimeFigureOut">
              <a:rPr lang="en-KZ" smtClean="0"/>
              <a:t>12.04.2023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5075EF-6172-E2B5-D58A-8FEFE2AA1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145AF1-9958-83DB-359E-3E20AFF7E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116FA-428C-7B49-AF5E-B33408E4449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3604606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0B7EB-9E5B-EAF7-FD9F-FDAC81449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C0C5D-113D-9FD4-9BB0-6E380B7CCF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015E38-101B-77BB-A747-9CA8BB2C2C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A5D440-93E0-97AA-46E6-EB5F8EA9A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DC055-943F-FD43-BE7C-2492348FF4AF}" type="datetimeFigureOut">
              <a:rPr lang="en-KZ" smtClean="0"/>
              <a:t>12.04.2023</a:t>
            </a:fld>
            <a:endParaRPr lang="en-K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BA7BD4-9015-4EB0-5E46-BD9C8B053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C89515-9484-748B-1524-3B730CF9E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116FA-428C-7B49-AF5E-B33408E4449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2816696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640C4-C0E3-1DCC-CC2D-17F3CAF6B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3C7303-1BAF-A9AB-1F06-3B74D4421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F94CF6-05E9-CE63-3CBE-5A1F522972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71093D-F9AD-A2FF-A60E-D43877E8F5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9E389F-5D05-5196-25CE-1D4C9FF3C7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9DBEFF-64AF-2FB4-C9B6-05E119E3F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DC055-943F-FD43-BE7C-2492348FF4AF}" type="datetimeFigureOut">
              <a:rPr lang="en-KZ" smtClean="0"/>
              <a:t>12.04.2023</a:t>
            </a:fld>
            <a:endParaRPr lang="en-K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A9D802-780C-15A1-FAEF-A3F72A72D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1CC34F-3BA4-8B4D-5AC4-8DD778FD4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116FA-428C-7B49-AF5E-B33408E4449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3994949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BD24-F0FA-3244-6026-16BC00090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99CB14-3E35-3CC4-336C-6C2F40874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DC055-943F-FD43-BE7C-2492348FF4AF}" type="datetimeFigureOut">
              <a:rPr lang="en-KZ" smtClean="0"/>
              <a:t>12.04.2023</a:t>
            </a:fld>
            <a:endParaRPr lang="en-K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AF4A1F-CD16-028E-1B59-91759F5C7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570933-5099-ED38-A3E2-04AD5C597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116FA-428C-7B49-AF5E-B33408E4449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982516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B97932-476F-196C-9EC1-09F5FDD6F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DC055-943F-FD43-BE7C-2492348FF4AF}" type="datetimeFigureOut">
              <a:rPr lang="en-KZ" smtClean="0"/>
              <a:t>12.04.2023</a:t>
            </a:fld>
            <a:endParaRPr lang="en-K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E5410B-9D3C-44C8-7D44-56CF186E6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C8106C-6046-F66D-522A-06F4410BB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116FA-428C-7B49-AF5E-B33408E4449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1207599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C4197-FDB3-FD13-BB9B-EB0346596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B1914-CF32-BB41-80C5-1DF66E1E5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A4DCC9-23D5-BCAE-98C3-D949B2A6B4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1057B5-56CA-42D6-C9F3-3ADFAEB18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DC055-943F-FD43-BE7C-2492348FF4AF}" type="datetimeFigureOut">
              <a:rPr lang="en-KZ" smtClean="0"/>
              <a:t>12.04.2023</a:t>
            </a:fld>
            <a:endParaRPr lang="en-K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A468AE-41C1-DA8E-301C-6DC9FA58A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C4630-8EC0-DC40-3657-48004F49E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116FA-428C-7B49-AF5E-B33408E4449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1061926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8DC09-B97E-FFC0-6A51-F2FFC8746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C61101-C0CE-C86A-8756-C44593F147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060575-47B8-74B6-183C-0B3A06E810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E5FAEB-C588-5432-E61D-D938A59F1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DC055-943F-FD43-BE7C-2492348FF4AF}" type="datetimeFigureOut">
              <a:rPr lang="en-KZ" smtClean="0"/>
              <a:t>12.04.2023</a:t>
            </a:fld>
            <a:endParaRPr lang="en-K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6E4AB0-66F9-E648-532E-E93ACF647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15B7F-91EF-CBB3-0B1A-BA5AC0C1F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116FA-428C-7B49-AF5E-B33408E4449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4160894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31F401-4B68-FE9D-367F-20650EDDF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4180D1-0B28-ECAB-C605-7159C104E1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D04D3E-FD13-AB23-2589-E3B7D2E6F5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BDC055-943F-FD43-BE7C-2492348FF4AF}" type="datetimeFigureOut">
              <a:rPr lang="en-KZ" smtClean="0"/>
              <a:t>12.04.2023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F98FDB-4518-FD97-7BC6-9E056D080B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090599-F91E-2B53-EEC8-72BDFA7E31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116FA-428C-7B49-AF5E-B33408E44497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43486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habr.com/ru/articles/303512/" TargetMode="External"/><Relationship Id="rId2" Type="http://schemas.openxmlformats.org/officeDocument/2006/relationships/hyperlink" Target="https://developer.apple.com/documentation/coredata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habr.com/ru/articles/495602/" TargetMode="External"/><Relationship Id="rId4" Type="http://schemas.openxmlformats.org/officeDocument/2006/relationships/hyperlink" Target="https://habr.com/ru/articles/493262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pple.com/documentation/security/keychain_services" TargetMode="External"/><Relationship Id="rId2" Type="http://schemas.openxmlformats.org/officeDocument/2006/relationships/hyperlink" Target="https://habr.com/ru/articles/351116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abr.com/ru/articles/526510/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pple.com/documentation/foundation/userdefaults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newsapi.org/doc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85DCC-655E-09BB-BEFF-D41D81640F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Локальное хранилище</a:t>
            </a:r>
            <a:endParaRPr lang="en-KZ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5B5CCA-AC3F-CA5C-2CE7-0DF538FAB6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</a:rPr>
              <a:t>ARC, </a:t>
            </a:r>
            <a:r>
              <a:rPr lang="en-US" sz="1800" dirty="0" err="1">
                <a:effectLst/>
                <a:latin typeface="Calibri" panose="020F0502020204030204" pitchFamily="34" charset="0"/>
              </a:rPr>
              <a:t>CoreData</a:t>
            </a:r>
            <a:r>
              <a:rPr lang="en-US" sz="1800" dirty="0">
                <a:effectLst/>
                <a:latin typeface="Calibri" panose="020F0502020204030204" pitchFamily="34" charset="0"/>
              </a:rPr>
              <a:t>, Keychain, </a:t>
            </a:r>
            <a:r>
              <a:rPr lang="en-US" sz="1800" dirty="0" err="1">
                <a:effectLst/>
                <a:latin typeface="Calibri" panose="020F0502020204030204" pitchFamily="34" charset="0"/>
              </a:rPr>
              <a:t>UserDefaults</a:t>
            </a:r>
            <a:r>
              <a:rPr lang="en-US" sz="1800" dirty="0">
                <a:effectLst/>
                <a:latin typeface="Calibri" panose="020F0502020204030204" pitchFamily="34" charset="0"/>
              </a:rPr>
              <a:t> </a:t>
            </a:r>
            <a:endParaRPr lang="en-US" dirty="0">
              <a:effectLst/>
            </a:endParaRPr>
          </a:p>
          <a:p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337377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CE7DC-F78E-2F4A-8A16-796E5B879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Z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D976B713-4C8A-9106-D679-3B6F7E0E75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1229" y="365124"/>
            <a:ext cx="10538213" cy="5920345"/>
          </a:xfrm>
        </p:spPr>
      </p:pic>
    </p:spTree>
    <p:extLst>
      <p:ext uri="{BB962C8B-B14F-4D97-AF65-F5344CB8AC3E}">
        <p14:creationId xmlns:p14="http://schemas.microsoft.com/office/powerpoint/2010/main" val="26438447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4AAC7F52-1877-907B-57BC-08A8A94C83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4309" y="643466"/>
            <a:ext cx="10083381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315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03BBF-3A8A-9A90-4C4A-5FF1F01EE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a playground</a:t>
            </a:r>
            <a:endParaRPr lang="en-KZ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B969E99-41FF-1F48-213A-B927FBABB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3940015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D475-F054-5A00-CF2C-BB01EEAE0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Z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DFEFAC11-00AB-87C8-BEF8-60F7A6762B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1766" y="365125"/>
            <a:ext cx="11188467" cy="5811838"/>
          </a:xfrm>
        </p:spPr>
      </p:pic>
    </p:spTree>
    <p:extLst>
      <p:ext uri="{BB962C8B-B14F-4D97-AF65-F5344CB8AC3E}">
        <p14:creationId xmlns:p14="http://schemas.microsoft.com/office/powerpoint/2010/main" val="15244966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A6727-97D0-8EA4-7975-E659877E6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Open a playground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FDC94-F60A-2599-2F21-45E7BEE9B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10907189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B8890077-F326-FF20-FF71-131C4F914D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879941"/>
            <a:ext cx="10905066" cy="5098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9382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81B6DB97-B66A-E9B1-802B-1C5835E256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1181" y="643466"/>
            <a:ext cx="9860295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036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79D93709-EBBA-067E-D8E6-92CCEE3C71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7018" y="643466"/>
            <a:ext cx="10037963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1503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A6727-97D0-8EA4-7975-E659877E6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Open a playground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FDC94-F60A-2599-2F21-45E7BEE9B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2726158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D7709-1F75-A0F4-CC30-52E45769F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Coredata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4F7D5-67EF-36DE-5352-05EA2A2C1D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https://developer.apple.com/documentation/coredata</a:t>
            </a:r>
            <a:endParaRPr lang="ru-RU" dirty="0"/>
          </a:p>
          <a:p>
            <a:r>
              <a:rPr lang="en-US" dirty="0">
                <a:hlinkClick r:id="rId3"/>
              </a:rPr>
              <a:t>https://habr.com/ru/articles/303512/</a:t>
            </a:r>
            <a:endParaRPr lang="en-US" dirty="0"/>
          </a:p>
          <a:p>
            <a:r>
              <a:rPr lang="en-US" dirty="0">
                <a:hlinkClick r:id="rId4"/>
              </a:rPr>
              <a:t>https://habr.com/ru/articles/493262/</a:t>
            </a:r>
            <a:endParaRPr lang="en-US" dirty="0"/>
          </a:p>
          <a:p>
            <a:r>
              <a:rPr lang="en-US" dirty="0">
                <a:hlinkClick r:id="rId5"/>
              </a:rPr>
              <a:t>https://habr.com/ru/articles/495602/</a:t>
            </a:r>
            <a:endParaRPr lang="en-KZ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7553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A5505DD1-6263-1C49-2781-13C10D05E4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7195" y="643466"/>
            <a:ext cx="10817609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9283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494E3-0136-4CF9-58E1-B05F120C8F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Ваш </a:t>
            </a:r>
            <a:r>
              <a:rPr lang="en-US" dirty="0"/>
              <a:t>Entity. </a:t>
            </a:r>
            <a:r>
              <a:rPr lang="ru-RU" dirty="0"/>
              <a:t>Вы можете думать об </a:t>
            </a:r>
            <a:r>
              <a:rPr lang="en-US" dirty="0"/>
              <a:t>Entity </a:t>
            </a:r>
            <a:r>
              <a:rPr lang="ru-RU" dirty="0"/>
              <a:t>как о вашей структуре данных, которая имеет наследование от определенного класса — </a:t>
            </a:r>
            <a:r>
              <a:rPr lang="en-US" dirty="0" err="1"/>
              <a:t>NSManagedObject</a:t>
            </a:r>
            <a:r>
              <a:rPr lang="en-US" dirty="0"/>
              <a:t>, </a:t>
            </a:r>
            <a:r>
              <a:rPr lang="ru-RU" dirty="0"/>
              <a:t>а так же будет иметь определенные поля для записи данных, об этом далее.</a:t>
            </a:r>
          </a:p>
          <a:p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24494977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A77EA-CAA1-28CB-CB1E-1EB7F85D0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073" y="484909"/>
            <a:ext cx="10979727" cy="5692054"/>
          </a:xfrm>
        </p:spPr>
        <p:txBody>
          <a:bodyPr>
            <a:normAutofit fontScale="62500" lnSpcReduction="20000"/>
          </a:bodyPr>
          <a:lstStyle/>
          <a:p>
            <a:r>
              <a:rPr lang="ru-RU" dirty="0"/>
              <a:t>Поле </a:t>
            </a:r>
            <a:r>
              <a:rPr lang="en-US" dirty="0"/>
              <a:t>Attributes. </a:t>
            </a:r>
            <a:r>
              <a:rPr lang="ru-RU" dirty="0"/>
              <a:t>Это атрибуты вашего </a:t>
            </a:r>
            <a:r>
              <a:rPr lang="en-US" dirty="0"/>
              <a:t>Entity </a:t>
            </a:r>
            <a:r>
              <a:rPr lang="ru-RU" dirty="0"/>
              <a:t>о котором говорилось выше. По нажатию на "+" вы можете добавить необходимый для вас атрибут. Атрибуты бывают следующих видов:</a:t>
            </a:r>
            <a:br>
              <a:rPr lang="ru-RU" dirty="0"/>
            </a:br>
            <a:endParaRPr lang="ru-RU" dirty="0"/>
          </a:p>
          <a:p>
            <a:r>
              <a:rPr lang="en-US" dirty="0"/>
              <a:t>Integer 16/32/64 — </a:t>
            </a:r>
            <a:r>
              <a:rPr lang="ru-RU" dirty="0"/>
              <a:t>используйте этот тип если хотите сохранить целочисленное значение. Разница между этими значениями лишь в том, насколько большое число вы можете сохранить. Так же чтобы сохранить число типа </a:t>
            </a:r>
            <a:r>
              <a:rPr lang="en-US" dirty="0"/>
              <a:t>Int, </a:t>
            </a:r>
            <a:r>
              <a:rPr lang="ru-RU" dirty="0"/>
              <a:t>вы должны привести его к одному из этих </a:t>
            </a:r>
            <a:r>
              <a:rPr lang="ru-RU" dirty="0" err="1"/>
              <a:t>значнией</a:t>
            </a:r>
            <a:r>
              <a:rPr lang="ru-RU" dirty="0"/>
              <a:t>.</a:t>
            </a:r>
            <a:br>
              <a:rPr lang="ru-RU" dirty="0"/>
            </a:br>
            <a:r>
              <a:rPr lang="ru-RU" dirty="0"/>
              <a:t>Пример: </a:t>
            </a:r>
            <a:r>
              <a:rPr lang="en-US" dirty="0"/>
              <a:t>Integer16(15)</a:t>
            </a:r>
          </a:p>
          <a:p>
            <a:r>
              <a:rPr lang="en-US" dirty="0"/>
              <a:t>Decimal/Double/Float — </a:t>
            </a:r>
            <a:r>
              <a:rPr lang="ru-RU" dirty="0"/>
              <a:t>используйте этот тип если хотите сохранить число с плавающей точкой. Разница между этими значениями лишь в том, сколько цифр после точки будет сохранено.</a:t>
            </a:r>
          </a:p>
          <a:p>
            <a:r>
              <a:rPr lang="en-US" dirty="0"/>
              <a:t>String — </a:t>
            </a:r>
            <a:r>
              <a:rPr lang="ru-RU" dirty="0"/>
              <a:t>используйте этот тип если хотите сохранить строковое значение.</a:t>
            </a:r>
          </a:p>
          <a:p>
            <a:r>
              <a:rPr lang="en-US" dirty="0"/>
              <a:t>Boolean — </a:t>
            </a:r>
            <a:r>
              <a:rPr lang="ru-RU" dirty="0"/>
              <a:t>используйте этот тип если хотите сохранить булевский оператор.</a:t>
            </a:r>
          </a:p>
          <a:p>
            <a:r>
              <a:rPr lang="en-US" dirty="0"/>
              <a:t>Date — </a:t>
            </a:r>
            <a:r>
              <a:rPr lang="ru-RU" dirty="0"/>
              <a:t>используйте этот тип если хотите сохранить тип </a:t>
            </a:r>
            <a:r>
              <a:rPr lang="en-US" dirty="0"/>
              <a:t>Date.</a:t>
            </a:r>
            <a:br>
              <a:rPr lang="en-US" dirty="0"/>
            </a:br>
            <a:r>
              <a:rPr lang="en-US" dirty="0"/>
              <a:t>NOTE: Core Data </a:t>
            </a:r>
            <a:r>
              <a:rPr lang="ru-RU" dirty="0"/>
              <a:t>проводит операцию конвертации и просто сохраняет число в секундах с 00:00:00 </a:t>
            </a:r>
            <a:r>
              <a:rPr lang="en-US" dirty="0"/>
              <a:t>UTC 1 </a:t>
            </a:r>
            <a:r>
              <a:rPr lang="ru-RU" dirty="0"/>
              <a:t>Января 1970 до вашей даты.</a:t>
            </a:r>
          </a:p>
          <a:p>
            <a:r>
              <a:rPr lang="en-US" dirty="0"/>
              <a:t>Binary Data — </a:t>
            </a:r>
            <a:r>
              <a:rPr lang="ru-RU" dirty="0"/>
              <a:t>используйте этот тип если хотите сохранить </a:t>
            </a:r>
            <a:r>
              <a:rPr lang="en-US" dirty="0"/>
              <a:t>Data</a:t>
            </a:r>
            <a:br>
              <a:rPr lang="en-US" dirty="0"/>
            </a:br>
            <a:r>
              <a:rPr lang="en-US" dirty="0"/>
              <a:t>NOTE: </a:t>
            </a:r>
            <a:r>
              <a:rPr lang="ru-RU" dirty="0"/>
              <a:t>Всегда ставьте </a:t>
            </a:r>
            <a:r>
              <a:rPr lang="ru-RU" dirty="0" err="1"/>
              <a:t>чекмарк</a:t>
            </a:r>
            <a:r>
              <a:rPr lang="ru-RU" dirty="0"/>
              <a:t> на поле </a:t>
            </a:r>
            <a:r>
              <a:rPr lang="en-US" dirty="0"/>
              <a:t>Allow External Storage. Core Data </a:t>
            </a:r>
            <a:r>
              <a:rPr lang="ru-RU" dirty="0"/>
              <a:t>проверяет </a:t>
            </a:r>
            <a:r>
              <a:rPr lang="ru-RU" dirty="0" err="1"/>
              <a:t>обьем</a:t>
            </a:r>
            <a:r>
              <a:rPr lang="ru-RU" dirty="0"/>
              <a:t> данных, и если он превышает 100 килобайт, то данные будут сохранены отдельно от </a:t>
            </a:r>
            <a:r>
              <a:rPr lang="en-US" dirty="0"/>
              <a:t>Core Data </a:t>
            </a:r>
            <a:r>
              <a:rPr lang="ru-RU" dirty="0"/>
              <a:t>а данное поле будет хранить ссылку на объект. Это улучшит производительность приложения и избавит от ненужных проблем с памятью.</a:t>
            </a:r>
          </a:p>
          <a:p>
            <a:r>
              <a:rPr lang="en-US" dirty="0"/>
              <a:t>UUID — </a:t>
            </a:r>
            <a:r>
              <a:rPr lang="ru-RU" dirty="0"/>
              <a:t>используйте этот тип если хотите сохранить уникальный идентификатор типа </a:t>
            </a:r>
            <a:r>
              <a:rPr lang="en-US" dirty="0"/>
              <a:t>UUID.</a:t>
            </a:r>
          </a:p>
          <a:p>
            <a:r>
              <a:rPr lang="en-US" dirty="0"/>
              <a:t>URI — </a:t>
            </a:r>
            <a:r>
              <a:rPr lang="ru-RU" dirty="0"/>
              <a:t>используйте этот тип если хотите сохранить ссылку </a:t>
            </a:r>
            <a:r>
              <a:rPr lang="en-US" dirty="0"/>
              <a:t>URL</a:t>
            </a:r>
          </a:p>
          <a:p>
            <a:r>
              <a:rPr lang="en-US" dirty="0"/>
              <a:t>Transformable — </a:t>
            </a:r>
            <a:r>
              <a:rPr lang="ru-RU" dirty="0"/>
              <a:t>позволяет сохранить </a:t>
            </a:r>
            <a:r>
              <a:rPr lang="ru-RU" dirty="0" err="1"/>
              <a:t>кастомный</a:t>
            </a:r>
            <a:r>
              <a:rPr lang="ru-RU" dirty="0"/>
              <a:t> тип данных, однако эти данные должны поддерживать протокол </a:t>
            </a:r>
            <a:r>
              <a:rPr lang="en-US" dirty="0" err="1"/>
              <a:t>NSCoding</a:t>
            </a:r>
            <a:endParaRPr lang="en-US" dirty="0"/>
          </a:p>
          <a:p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10217658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56DBEE2-88A2-A8C9-300D-91A8C1DF27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8081" y="898524"/>
            <a:ext cx="11479094" cy="5349875"/>
          </a:xfrm>
        </p:spPr>
      </p:pic>
    </p:spTree>
    <p:extLst>
      <p:ext uri="{BB962C8B-B14F-4D97-AF65-F5344CB8AC3E}">
        <p14:creationId xmlns:p14="http://schemas.microsoft.com/office/powerpoint/2010/main" val="4989895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9A95E3A7-FC4F-AFBD-3FCB-195FECFEAD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428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2963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A6727-97D0-8EA4-7975-E659877E6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Open a playground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FDC94-F60A-2599-2F21-45E7BEE9B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newsApp</a:t>
            </a:r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16783274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19321-37C2-7789-7685-E4037E0E9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Keychain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0EC08-C16F-78F7-D2B9-F29454BFD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https://habr.com/ru/articles/351116/</a:t>
            </a:r>
            <a:endParaRPr lang="en-US" dirty="0"/>
          </a:p>
          <a:p>
            <a:r>
              <a:rPr lang="en-US" dirty="0">
                <a:hlinkClick r:id="rId3"/>
              </a:rPr>
              <a:t>https://developer.apple.com/documentation/security/keychain_services</a:t>
            </a:r>
            <a:endParaRPr lang="en-US" dirty="0"/>
          </a:p>
          <a:p>
            <a:r>
              <a:rPr lang="en-US" dirty="0">
                <a:hlinkClick r:id="rId4"/>
              </a:rPr>
              <a:t>https://habr.com/ru/articles/526510/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26179929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 descr="Text&#10;&#10;Description automatically generated">
            <a:extLst>
              <a:ext uri="{FF2B5EF4-FFF2-40B4-BE49-F238E27FC236}">
                <a16:creationId xmlns:a16="http://schemas.microsoft.com/office/drawing/2014/main" id="{BECA925F-6CA6-C032-8580-4588B34253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8010" y="485210"/>
            <a:ext cx="10157254" cy="5887580"/>
          </a:xfrm>
        </p:spPr>
      </p:pic>
    </p:spTree>
    <p:extLst>
      <p:ext uri="{BB962C8B-B14F-4D97-AF65-F5344CB8AC3E}">
        <p14:creationId xmlns:p14="http://schemas.microsoft.com/office/powerpoint/2010/main" val="29696245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40F8F-002C-3235-A983-324590EB2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858D0-B9D0-A418-C2B4-CF716F042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Z" dirty="0"/>
              <a:t>Forte</a:t>
            </a:r>
          </a:p>
        </p:txBody>
      </p:sp>
    </p:spTree>
    <p:extLst>
      <p:ext uri="{BB962C8B-B14F-4D97-AF65-F5344CB8AC3E}">
        <p14:creationId xmlns:p14="http://schemas.microsoft.com/office/powerpoint/2010/main" val="38868937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351C4-AF3D-5BEC-6771-3DBDE17C0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err="1">
                <a:effectLst/>
                <a:latin typeface="Calibri" panose="020F0502020204030204" pitchFamily="34" charset="0"/>
              </a:rPr>
              <a:t>UserDefaults</a:t>
            </a:r>
            <a:endParaRPr lang="en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B9E9F-04BA-EF1A-FD2D-9A393F25BF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https://developer.apple.com/documentation/foundation/userdefaults</a:t>
            </a:r>
            <a:endParaRPr lang="en-US" dirty="0"/>
          </a:p>
          <a:p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21702169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972E5-1834-4788-EF92-F84E3270F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Open a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B6665-6A46-A612-AEA3-51A5BB761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2524519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138E6F36-5B0B-F951-0919-D69ABB9DE6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9204" y="643466"/>
            <a:ext cx="10713591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8004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FAF88-EA94-8148-DB85-625F2ECF6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H/W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11038-5246-2493-A6B7-5FEFC1F9D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KZ" dirty="0"/>
              <a:t>1 project : - coredata. </a:t>
            </a:r>
            <a:r>
              <a:rPr lang="en-US" dirty="0"/>
              <a:t>T</a:t>
            </a:r>
            <a:r>
              <a:rPr lang="en-KZ" dirty="0"/>
              <a:t>heme: </a:t>
            </a:r>
            <a:r>
              <a:rPr lang="en-US" dirty="0"/>
              <a:t>restaurant( </a:t>
            </a:r>
            <a:r>
              <a:rPr lang="en-US" dirty="0" err="1"/>
              <a:t>tableview</a:t>
            </a:r>
            <a:r>
              <a:rPr lang="en-US" dirty="0"/>
              <a:t> , list of restaurants) </a:t>
            </a:r>
            <a:r>
              <a:rPr lang="en-US" dirty="0" err="1">
                <a:solidFill>
                  <a:srgbClr val="5DD8FF"/>
                </a:solidFill>
                <a:effectLst/>
                <a:latin typeface="Menlo" panose="020B0609030804020204" pitchFamily="49" charset="0"/>
              </a:rPr>
              <a:t>NSFetchedResultsController</a:t>
            </a:r>
            <a:endParaRPr lang="en-US" dirty="0"/>
          </a:p>
          <a:p>
            <a:r>
              <a:rPr lang="en-US" dirty="0"/>
              <a:t>-Crud ( create, read, update, delete)</a:t>
            </a:r>
            <a:endParaRPr lang="en-KZ" dirty="0"/>
          </a:p>
          <a:p>
            <a:pPr>
              <a:buFontTx/>
              <a:buChar char="-"/>
            </a:pPr>
            <a:r>
              <a:rPr lang="en-US" dirty="0"/>
              <a:t>U</a:t>
            </a:r>
            <a:r>
              <a:rPr lang="en-KZ" dirty="0"/>
              <a:t>serdefaults</a:t>
            </a:r>
          </a:p>
          <a:p>
            <a:pPr>
              <a:buFontTx/>
              <a:buChar char="-"/>
            </a:pPr>
            <a:r>
              <a:rPr lang="en-US" dirty="0"/>
              <a:t>K</a:t>
            </a:r>
            <a:r>
              <a:rPr lang="en-KZ" dirty="0"/>
              <a:t>eychain</a:t>
            </a:r>
          </a:p>
          <a:p>
            <a:pPr>
              <a:buFontTx/>
              <a:buChar char="-"/>
            </a:pPr>
            <a:r>
              <a:rPr lang="en-US" dirty="0"/>
              <a:t>U</a:t>
            </a:r>
            <a:r>
              <a:rPr lang="en-KZ" dirty="0"/>
              <a:t>nowned, weak references</a:t>
            </a:r>
          </a:p>
          <a:p>
            <a:pPr marL="0" indent="0">
              <a:buNone/>
            </a:pPr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Example: </a:t>
            </a:r>
            <a:r>
              <a:rPr lang="ru-RU" b="1" i="0" dirty="0">
                <a:solidFill>
                  <a:srgbClr val="1F2328"/>
                </a:solidFill>
                <a:effectLst/>
                <a:latin typeface="-apple-system"/>
              </a:rPr>
              <a:t>Документация по </a:t>
            </a:r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API: </a:t>
            </a:r>
            <a:r>
              <a:rPr lang="en-US" b="1" i="0" u="none" strike="noStrike" dirty="0">
                <a:effectLst/>
                <a:latin typeface="-apple-system"/>
                <a:hlinkClick r:id="rId2"/>
              </a:rPr>
              <a:t>https://newsapi.org/docs</a:t>
            </a:r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 </a:t>
            </a:r>
            <a:r>
              <a:rPr lang="ru-RU" b="1" i="0" dirty="0">
                <a:solidFill>
                  <a:srgbClr val="1F2328"/>
                </a:solidFill>
                <a:effectLst/>
                <a:latin typeface="-apple-system"/>
              </a:rPr>
              <a:t>Ключ </a:t>
            </a:r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API: ########################</a:t>
            </a:r>
            <a:r>
              <a:rPr lang="en-KZ" b="1" i="0" dirty="0">
                <a:solidFill>
                  <a:srgbClr val="1F2328"/>
                </a:solidFill>
                <a:effectLst/>
                <a:latin typeface="-apple-system"/>
              </a:rPr>
              <a:t>(</a:t>
            </a: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ErnurAstanakulov</a:t>
            </a:r>
            <a:r>
              <a:rPr lang="en-US" dirty="0"/>
              <a:t>/</a:t>
            </a:r>
            <a:r>
              <a:rPr lang="en-US" dirty="0" err="1"/>
              <a:t>NewsApp</a:t>
            </a:r>
            <a:r>
              <a:rPr lang="en-US" dirty="0"/>
              <a:t>)</a:t>
            </a:r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291798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D4347D1E-C3B7-FF8E-22F7-F88F7E18E7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3327" y="643466"/>
            <a:ext cx="10765345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536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D92D04B1-5213-9AD1-AD1D-305025CC31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9204" y="643466"/>
            <a:ext cx="10713591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323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F4F0C60E-B142-9AE4-FB8E-64E2FA725F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7195" y="643466"/>
            <a:ext cx="10817609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959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574A27F1-9EF9-17C9-D869-F21D8C1849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3938" y="643466"/>
            <a:ext cx="9904123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247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CED33-DE8D-F95C-CB06-EDEE3F804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Z"/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38360371-AB0A-A5CC-463A-1B72DDA2D6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422790"/>
            <a:ext cx="10839366" cy="6132684"/>
          </a:xfrm>
        </p:spPr>
      </p:pic>
    </p:spTree>
    <p:extLst>
      <p:ext uri="{BB962C8B-B14F-4D97-AF65-F5344CB8AC3E}">
        <p14:creationId xmlns:p14="http://schemas.microsoft.com/office/powerpoint/2010/main" val="3417564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DDB035D4-54B9-91FB-BF69-D2148573B9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9527" y="643466"/>
            <a:ext cx="9992945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252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</TotalTime>
  <Words>508</Words>
  <Application>Microsoft Macintosh PowerPoint</Application>
  <PresentationFormat>Widescreen</PresentationFormat>
  <Paragraphs>40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-apple-system</vt:lpstr>
      <vt:lpstr>Arial</vt:lpstr>
      <vt:lpstr>Calibri</vt:lpstr>
      <vt:lpstr>Calibri Light</vt:lpstr>
      <vt:lpstr>Menlo</vt:lpstr>
      <vt:lpstr>Office Theme</vt:lpstr>
      <vt:lpstr>Локальное хранилище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Open a playground</vt:lpstr>
      <vt:lpstr>PowerPoint Presentation</vt:lpstr>
      <vt:lpstr>Open a playground</vt:lpstr>
      <vt:lpstr>PowerPoint Presentation</vt:lpstr>
      <vt:lpstr>PowerPoint Presentation</vt:lpstr>
      <vt:lpstr>PowerPoint Presentation</vt:lpstr>
      <vt:lpstr>Open a playground</vt:lpstr>
      <vt:lpstr>Coredata</vt:lpstr>
      <vt:lpstr>PowerPoint Presentation</vt:lpstr>
      <vt:lpstr>PowerPoint Presentation</vt:lpstr>
      <vt:lpstr>PowerPoint Presentation</vt:lpstr>
      <vt:lpstr>PowerPoint Presentation</vt:lpstr>
      <vt:lpstr>Open a playground</vt:lpstr>
      <vt:lpstr>Keychain</vt:lpstr>
      <vt:lpstr>PowerPoint Presentation</vt:lpstr>
      <vt:lpstr>Examples</vt:lpstr>
      <vt:lpstr>UserDefaults</vt:lpstr>
      <vt:lpstr>Open a project</vt:lpstr>
      <vt:lpstr>H/W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Локальное хранилище</dc:title>
  <dc:creator>Yernur Astanakulov</dc:creator>
  <cp:lastModifiedBy>Yernur Astanakulov</cp:lastModifiedBy>
  <cp:revision>4</cp:revision>
  <dcterms:created xsi:type="dcterms:W3CDTF">2023-04-09T04:18:15Z</dcterms:created>
  <dcterms:modified xsi:type="dcterms:W3CDTF">2023-04-12T12:38:13Z</dcterms:modified>
</cp:coreProperties>
</file>

<file path=docProps/thumbnail.jpeg>
</file>